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56" r:id="rId2"/>
    <p:sldId id="258" r:id="rId3"/>
    <p:sldId id="262" r:id="rId4"/>
    <p:sldId id="264" r:id="rId5"/>
    <p:sldId id="265" r:id="rId6"/>
    <p:sldId id="263" r:id="rId7"/>
    <p:sldId id="266" r:id="rId8"/>
    <p:sldId id="257" r:id="rId9"/>
    <p:sldId id="268" r:id="rId10"/>
    <p:sldId id="260" r:id="rId11"/>
    <p:sldId id="269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3333CC"/>
    <a:srgbClr val="FF5050"/>
    <a:srgbClr val="009900"/>
    <a:srgbClr val="FFCC00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4671" autoAdjust="0"/>
  </p:normalViewPr>
  <p:slideViewPr>
    <p:cSldViewPr>
      <p:cViewPr>
        <p:scale>
          <a:sx n="73" d="100"/>
          <a:sy n="73" d="100"/>
        </p:scale>
        <p:origin x="-117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9D056F6-58D0-4D31-A5F8-561CE10D0E12}" type="datetimeFigureOut">
              <a:rPr lang="fr-FR" smtClean="0"/>
              <a:t>16/12/2013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18AD53-8A10-4870-80B1-3C4F0A4B139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3.wmf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image" Target="../media/image12.wmf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9.xml"/><Relationship Id="rId1" Type="http://schemas.openxmlformats.org/officeDocument/2006/relationships/tags" Target="../tags/tag5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tags" Target="../tags/tag14.xml"/><Relationship Id="rId7" Type="http://schemas.openxmlformats.org/officeDocument/2006/relationships/oleObject" Target="../embeddings/oleObject1.bin"/><Relationship Id="rId2" Type="http://schemas.openxmlformats.org/officeDocument/2006/relationships/tags" Target="../tags/tag13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tags" Target="../tags/tag18.xml"/><Relationship Id="rId7" Type="http://schemas.openxmlformats.org/officeDocument/2006/relationships/oleObject" Target="../embeddings/oleObject2.bin"/><Relationship Id="rId2" Type="http://schemas.openxmlformats.org/officeDocument/2006/relationships/tags" Target="../tags/tag17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tags" Target="../tags/tag22.xml"/><Relationship Id="rId7" Type="http://schemas.openxmlformats.org/officeDocument/2006/relationships/oleObject" Target="../embeddings/oleObject3.bin"/><Relationship Id="rId2" Type="http://schemas.openxmlformats.org/officeDocument/2006/relationships/tags" Target="../tags/tag21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tags" Target="../tags/tag26.xml"/><Relationship Id="rId7" Type="http://schemas.openxmlformats.org/officeDocument/2006/relationships/oleObject" Target="../embeddings/oleObject4.bin"/><Relationship Id="rId2" Type="http://schemas.openxmlformats.org/officeDocument/2006/relationships/tags" Target="../tags/tag25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tags" Target="../tags/tag30.xml"/><Relationship Id="rId7" Type="http://schemas.openxmlformats.org/officeDocument/2006/relationships/oleObject" Target="../embeddings/oleObject5.bin"/><Relationship Id="rId2" Type="http://schemas.openxmlformats.org/officeDocument/2006/relationships/tags" Target="../tags/tag29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tags" Target="../tags/tag34.xml"/><Relationship Id="rId7" Type="http://schemas.openxmlformats.org/officeDocument/2006/relationships/oleObject" Target="../embeddings/oleObject6.bin"/><Relationship Id="rId2" Type="http://schemas.openxmlformats.org/officeDocument/2006/relationships/tags" Target="../tags/tag33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13" Type="http://schemas.openxmlformats.org/officeDocument/2006/relationships/tags" Target="../tags/tag53.xml"/><Relationship Id="rId3" Type="http://schemas.openxmlformats.org/officeDocument/2006/relationships/tags" Target="../tags/tag43.xml"/><Relationship Id="rId7" Type="http://schemas.openxmlformats.org/officeDocument/2006/relationships/tags" Target="../tags/tag47.xml"/><Relationship Id="rId12" Type="http://schemas.openxmlformats.org/officeDocument/2006/relationships/tags" Target="../tags/tag52.xml"/><Relationship Id="rId17" Type="http://schemas.openxmlformats.org/officeDocument/2006/relationships/image" Target="../media/image11.png"/><Relationship Id="rId2" Type="http://schemas.openxmlformats.org/officeDocument/2006/relationships/tags" Target="../tags/tag42.xml"/><Relationship Id="rId16" Type="http://schemas.openxmlformats.org/officeDocument/2006/relationships/image" Target="../media/image10.png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1" Type="http://schemas.openxmlformats.org/officeDocument/2006/relationships/tags" Target="../tags/tag51.xml"/><Relationship Id="rId5" Type="http://schemas.openxmlformats.org/officeDocument/2006/relationships/tags" Target="../tags/tag45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50.xml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4" Type="http://schemas.openxmlformats.org/officeDocument/2006/relationships/tags" Target="../tags/tag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851920" y="2437706"/>
            <a:ext cx="4824536" cy="1644032"/>
          </a:xfr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Question de langue</a:t>
            </a:r>
            <a:r>
              <a:rPr lang="fr-F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851920" y="5373216"/>
            <a:ext cx="5114778" cy="1101248"/>
          </a:xfrm>
        </p:spPr>
        <p:txBody>
          <a:bodyPr>
            <a:normAutofit/>
          </a:bodyPr>
          <a:lstStyle/>
          <a:p>
            <a:r>
              <a:rPr lang="fr-FR" sz="1400" dirty="0" smtClean="0"/>
              <a:t>Tamara Alameddine</a:t>
            </a:r>
          </a:p>
          <a:p>
            <a:r>
              <a:rPr lang="fr-FR" sz="1400" dirty="0" smtClean="0"/>
              <a:t>Caroline S. Montpetit</a:t>
            </a:r>
          </a:p>
          <a:p>
            <a:r>
              <a:rPr lang="fr-FR" sz="1400" dirty="0" err="1" smtClean="0"/>
              <a:t>Katiana</a:t>
            </a:r>
            <a:r>
              <a:rPr lang="fr-FR" sz="1400" dirty="0" smtClean="0"/>
              <a:t>  Pélissier-Rigaud </a:t>
            </a:r>
            <a:endParaRPr lang="fr-FR" sz="1400" dirty="0"/>
          </a:p>
        </p:txBody>
      </p:sp>
      <p:sp>
        <p:nvSpPr>
          <p:cNvPr id="8" name="Rectangle 7"/>
          <p:cNvSpPr/>
          <p:nvPr>
            <p:custDataLst>
              <p:tags r:id="rId3"/>
            </p:custDataLst>
          </p:nvPr>
        </p:nvSpPr>
        <p:spPr>
          <a:xfrm rot="1527712">
            <a:off x="1263065" y="591753"/>
            <a:ext cx="1494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Bonjour</a:t>
            </a:r>
            <a:r>
              <a:rPr lang="fr-FR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fr-FR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>
            <p:custDataLst>
              <p:tags r:id="rId4"/>
            </p:custDataLst>
          </p:nvPr>
        </p:nvSpPr>
        <p:spPr>
          <a:xfrm rot="16200000">
            <a:off x="-187108" y="1529890"/>
            <a:ext cx="10454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anose="030F0702030302020204" pitchFamily="66" charset="0"/>
              </a:rPr>
              <a:t>Hello</a:t>
            </a:r>
            <a:endParaRPr lang="fr-FR" sz="2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3" name="Rectangle 12"/>
          <p:cNvSpPr/>
          <p:nvPr>
            <p:custDataLst>
              <p:tags r:id="rId5"/>
            </p:custDataLst>
          </p:nvPr>
        </p:nvSpPr>
        <p:spPr>
          <a:xfrm>
            <a:off x="475239" y="1621742"/>
            <a:ext cx="255963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anose="030F0702030302020204" pitchFamily="66" charset="0"/>
              </a:rPr>
              <a:t>Sal</a:t>
            </a:r>
            <a:r>
              <a:rPr lang="fr-CA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anose="030F0702030302020204" pitchFamily="66" charset="0"/>
              </a:rPr>
              <a:t>a</a:t>
            </a:r>
            <a:r>
              <a:rPr lang="fr-FR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omic Sans MS" panose="030F0702030302020204" pitchFamily="66" charset="0"/>
              </a:rPr>
              <a:t>m Alaykoum</a:t>
            </a:r>
            <a:endParaRPr lang="fr-FR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>
            <p:custDataLst>
              <p:tags r:id="rId6"/>
            </p:custDataLst>
          </p:nvPr>
        </p:nvSpPr>
        <p:spPr>
          <a:xfrm rot="18878290">
            <a:off x="79724" y="3006720"/>
            <a:ext cx="10599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2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omic Sans MS" panose="030F0702030302020204" pitchFamily="66" charset="0"/>
              </a:rPr>
              <a:t>holA</a:t>
            </a:r>
            <a:endParaRPr lang="fr-FR" sz="2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omic Sans MS" panose="030F0702030302020204" pitchFamily="66" charset="0"/>
            </a:endParaRPr>
          </a:p>
        </p:txBody>
      </p:sp>
      <p:sp>
        <p:nvSpPr>
          <p:cNvPr id="18" name="Rectangle 17"/>
          <p:cNvSpPr/>
          <p:nvPr>
            <p:custDataLst>
              <p:tags r:id="rId7"/>
            </p:custDataLst>
          </p:nvPr>
        </p:nvSpPr>
        <p:spPr>
          <a:xfrm rot="20592994">
            <a:off x="208538" y="5407341"/>
            <a:ext cx="130195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omic Sans MS" panose="030F0702030302020204" pitchFamily="66" charset="0"/>
              </a:rPr>
              <a:t>Asalam</a:t>
            </a:r>
            <a:endParaRPr lang="fr-FR" sz="2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9" name="Rectangle 18"/>
          <p:cNvSpPr/>
          <p:nvPr>
            <p:custDataLst>
              <p:tags r:id="rId8"/>
            </p:custDataLst>
          </p:nvPr>
        </p:nvSpPr>
        <p:spPr>
          <a:xfrm rot="2216149">
            <a:off x="1393385" y="3088227"/>
            <a:ext cx="10198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Parev</a:t>
            </a:r>
            <a:endParaRPr lang="fr-FR" sz="2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2" name="Rectangle 21"/>
          <p:cNvSpPr/>
          <p:nvPr>
            <p:custDataLst>
              <p:tags r:id="rId9"/>
            </p:custDataLst>
          </p:nvPr>
        </p:nvSpPr>
        <p:spPr>
          <a:xfrm>
            <a:off x="140722" y="3930778"/>
            <a:ext cx="12570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anose="030F0702030302020204" pitchFamily="66" charset="0"/>
              </a:rPr>
              <a:t>Gia sou</a:t>
            </a:r>
            <a:endParaRPr lang="fr-FR" sz="2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3" name="Rectangle 22"/>
          <p:cNvSpPr/>
          <p:nvPr>
            <p:custDataLst>
              <p:tags r:id="rId10"/>
            </p:custDataLst>
          </p:nvPr>
        </p:nvSpPr>
        <p:spPr>
          <a:xfrm>
            <a:off x="769259" y="4623275"/>
            <a:ext cx="87235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fr-FR" sz="2400" b="1" dirty="0" smtClean="0">
                <a:ln>
                  <a:prstDash val="solid"/>
                </a:ln>
                <a:solidFill>
                  <a:srgbClr val="00B05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Comic Sans MS" panose="030F0702030302020204" pitchFamily="66" charset="0"/>
              </a:rPr>
              <a:t>Buna</a:t>
            </a:r>
            <a:endParaRPr lang="fr-FR" sz="2400" b="1" dirty="0">
              <a:ln>
                <a:prstDash val="solid"/>
              </a:ln>
              <a:solidFill>
                <a:srgbClr val="00B05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4099" name="Picture 3" descr="C:\Users\Tamara\AppData\Local\Microsoft\Windows\Temporary Internet Files\Content.IE5\OC6IWPF0\MC900397298[1].wmf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3" y="69490"/>
            <a:ext cx="1025392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Tamara\AppData\Local\Microsoft\Windows\Temporary Internet Files\Content.IE5\QRBTEWW1\MC900397296[1].wmf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848" y="5823516"/>
            <a:ext cx="1003071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2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1652959"/>
            <a:ext cx="7239000" cy="4846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Shnorhagaloutyun</a:t>
            </a:r>
            <a:endParaRPr lang="fr-FR" b="1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FR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Shoukran 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Jerejef 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Tashakor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Gracias 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Grazia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Danke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Spacibo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</a:t>
            </a:r>
            <a:r>
              <a:rPr lang="fr-FR" b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Obrigado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FF5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Thank you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99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Efharisto</a:t>
            </a:r>
          </a:p>
          <a:p>
            <a:pPr marL="0" indent="0">
              <a:buNone/>
            </a:pPr>
            <a:r>
              <a:rPr lang="fr-FR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Multumesc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2195736" y="260648"/>
            <a:ext cx="3888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Merci </a:t>
            </a:r>
            <a:r>
              <a:rPr lang="fr-FR" sz="4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sz="40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5" name="Picture 3" descr="C:\Users\Tamara\AppData\Local\Microsoft\Windows\Temporary Internet Files\Content.IE5\7TF1DM8P\MC900428123[1].wmf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2019" y="569840"/>
            <a:ext cx="858797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161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395536" y="1844824"/>
            <a:ext cx="7239000" cy="4846320"/>
          </a:xfrm>
        </p:spPr>
        <p:txBody>
          <a:bodyPr/>
          <a:lstStyle/>
          <a:p>
            <a:r>
              <a:rPr lang="fr-FR" dirty="0" smtClean="0"/>
              <a:t>Pour ouvrir les extraits des diapositives 2-3-4-6-7, vous devez utiliser le Lecteur Windows Média.</a:t>
            </a:r>
          </a:p>
          <a:p>
            <a:endParaRPr lang="fr-FR" dirty="0"/>
          </a:p>
          <a:p>
            <a:r>
              <a:rPr lang="fr-FR" dirty="0" smtClean="0"/>
              <a:t>Pour ouvrir l’extrait de la diapositive 5, vous devez utiliser QuickTime. </a:t>
            </a:r>
            <a:endParaRPr lang="fr-FR" dirty="0"/>
          </a:p>
        </p:txBody>
      </p:sp>
      <p:sp>
        <p:nvSpPr>
          <p:cNvPr id="4" name="ZoneTexte 3"/>
          <p:cNvSpPr txBox="1"/>
          <p:nvPr>
            <p:custDataLst>
              <p:tags r:id="rId2"/>
            </p:custDataLst>
          </p:nvPr>
        </p:nvSpPr>
        <p:spPr>
          <a:xfrm>
            <a:off x="1464743" y="791885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rgbClr val="FFFF00"/>
                </a:solidFill>
              </a:rPr>
              <a:t>Précisions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79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251520" y="2780928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</a:t>
            </a:r>
          </a:p>
          <a:p>
            <a:pPr marL="0" indent="0" algn="ctr">
              <a:buNone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Arabe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Créole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Français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Anglais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 Espagnol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Arménien 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716016" y="2708920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</a:t>
            </a:r>
          </a:p>
          <a:p>
            <a:pPr marL="0" indent="0" algn="ctr">
              <a:buNone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États-Unis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Liban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Mexique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Haïti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Canada (Québec)</a:t>
            </a: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1115616" y="297339"/>
            <a:ext cx="6624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Avez-vous déjà visité un autre pays ?</a:t>
            </a:r>
          </a:p>
          <a:p>
            <a:pPr algn="ctr"/>
            <a:endParaRPr lang="fr-FR" sz="32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</a:rPr>
              <a:t>Extrait 1 </a:t>
            </a:r>
            <a:endParaRPr lang="fr-F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814406017"/>
              </p:ext>
            </p:extLst>
          </p:nvPr>
        </p:nvGraphicFramePr>
        <p:xfrm>
          <a:off x="3779912" y="2359442"/>
          <a:ext cx="1079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Objet d’environnement du Gestionnaire de liaisons" showAsIcon="1" r:id="rId7" imgW="1079640" imgH="685800" progId="Package">
                  <p:embed/>
                </p:oleObj>
              </mc:Choice>
              <mc:Fallback>
                <p:oleObj name="Objet d’environnement du Gestionnaire de liaisons" showAsIcon="1" r:id="rId7" imgW="107964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79912" y="2359442"/>
                        <a:ext cx="10795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0052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67544" y="2708920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</a:t>
            </a:r>
          </a:p>
          <a:p>
            <a:pPr marL="0" indent="0" algn="ctr">
              <a:buNone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Arabe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Créole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Français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Anglais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 Espagnol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Arménien  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4008" y="2708920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</a:t>
            </a:r>
          </a:p>
          <a:p>
            <a:pPr marL="0" indent="0" algn="ctr">
              <a:buNone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États-Unis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Liban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Mexique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Haïti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Canada (Québec)</a:t>
            </a: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971600" y="321205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¿Ya han visitado otro país ?</a:t>
            </a:r>
            <a:endParaRPr lang="fr-FR" sz="32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fr-FR" sz="32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</a:rPr>
              <a:t>Extrait 2</a:t>
            </a:r>
            <a:endParaRPr lang="fr-F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787686145"/>
              </p:ext>
            </p:extLst>
          </p:nvPr>
        </p:nvGraphicFramePr>
        <p:xfrm>
          <a:off x="3744218" y="1879104"/>
          <a:ext cx="1079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Objet d’environnement du Gestionnaire de liaisons" showAsIcon="1" r:id="rId7" imgW="1079640" imgH="685800" progId="Package">
                  <p:embed/>
                </p:oleObj>
              </mc:Choice>
              <mc:Fallback>
                <p:oleObj name="Objet d’environnement du Gestionnaire de liaisons" showAsIcon="1" r:id="rId7" imgW="107964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44218" y="1879104"/>
                        <a:ext cx="10795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075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395536" y="2636912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</a:t>
            </a:r>
          </a:p>
          <a:p>
            <a:pPr marL="0" indent="0" algn="ctr">
              <a:buNone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Arabe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Créole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Français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Anglais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 Espagnol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Arménien 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0" y="2636912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</a:t>
            </a:r>
          </a:p>
          <a:p>
            <a:pPr marL="0" indent="0" algn="ctr">
              <a:buNone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États-Unis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Liban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Mexique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Haïti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Canada (Québec)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1116573" y="260648"/>
            <a:ext cx="662473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you ever visited</a:t>
            </a:r>
            <a:r>
              <a:rPr lang="fr-FR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another  country ?</a:t>
            </a:r>
          </a:p>
          <a:p>
            <a:pPr algn="ctr"/>
            <a:endParaRPr lang="fr-FR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</a:rPr>
              <a:t>Extrait 3</a:t>
            </a:r>
            <a:endParaRPr lang="fr-F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455526921"/>
              </p:ext>
            </p:extLst>
          </p:nvPr>
        </p:nvGraphicFramePr>
        <p:xfrm>
          <a:off x="3779912" y="2322751"/>
          <a:ext cx="1079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Objet d’environnement du Gestionnaire de liaisons" showAsIcon="1" r:id="rId7" imgW="1079640" imgH="685800" progId="Package">
                  <p:embed/>
                </p:oleObj>
              </mc:Choice>
              <mc:Fallback>
                <p:oleObj name="Objet d’environnement du Gestionnaire de liaisons" showAsIcon="1" r:id="rId7" imgW="107964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79912" y="2322751"/>
                        <a:ext cx="10795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444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395536" y="2564904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</a:t>
            </a:r>
          </a:p>
          <a:p>
            <a:pPr marL="0" indent="0" algn="ctr">
              <a:buNone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Arabe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Créole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Français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Anglais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 Espagnol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Arménien 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446497" y="2564904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</a:t>
            </a:r>
          </a:p>
          <a:p>
            <a:pPr marL="0" indent="0" algn="ctr">
              <a:buNone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États-Unis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Liban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Mexique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Haïti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Canada (Québec)</a:t>
            </a: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1117171" y="-4553"/>
            <a:ext cx="6624736" cy="1940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32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Arial"/>
              </a:rPr>
              <a:t>هل </a:t>
            </a:r>
            <a:r>
              <a:rPr lang="ar-SA" sz="4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Arial"/>
              </a:rPr>
              <a:t>سافر تَ إلى بلادٍ أخرَى؟</a:t>
            </a:r>
            <a:r>
              <a:rPr lang="fr-CA" sz="40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Calibri"/>
                <a:cs typeface="Arial"/>
              </a:rPr>
              <a:t> </a:t>
            </a:r>
            <a:endParaRPr lang="ar-SA" sz="40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Arial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3200" b="1" dirty="0" smtClean="0">
                <a:solidFill>
                  <a:srgbClr val="C00000"/>
                </a:solidFill>
              </a:rPr>
              <a:t>Extrait 4</a:t>
            </a:r>
            <a:endParaRPr lang="ar-SA" sz="32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60297727"/>
              </p:ext>
            </p:extLst>
          </p:nvPr>
        </p:nvGraphicFramePr>
        <p:xfrm>
          <a:off x="3779912" y="1936043"/>
          <a:ext cx="1041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Objet d’environnement du Gestionnaire de liaisons" showAsIcon="1" r:id="rId7" imgW="1041480" imgH="685800" progId="Package">
                  <p:embed/>
                </p:oleObj>
              </mc:Choice>
              <mc:Fallback>
                <p:oleObj name="Objet d’environnement du Gestionnaire de liaisons" showAsIcon="1" r:id="rId7" imgW="104148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79912" y="1936043"/>
                        <a:ext cx="10414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0790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67544" y="2332037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</a:t>
            </a:r>
          </a:p>
          <a:p>
            <a:pPr marL="0" indent="0" algn="ctr">
              <a:buNone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Arabe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Créole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Français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Anglais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 Espagnol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Arménien  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219912" y="2362260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</a:t>
            </a:r>
          </a:p>
          <a:p>
            <a:pPr marL="0" indent="0" algn="ctr">
              <a:buNone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États-Unis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Liban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Mexique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Haïti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Canada (Québec)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1148071" y="175455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Առաջ  ուրիշ  երկիր այցելած եք ’  </a:t>
            </a:r>
          </a:p>
          <a:p>
            <a:pPr algn="ctr"/>
            <a:endParaRPr lang="fr-CA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</a:rPr>
              <a:t>Extrait 5</a:t>
            </a:r>
            <a:endParaRPr lang="fr-F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Objet 2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518410629"/>
              </p:ext>
            </p:extLst>
          </p:nvPr>
        </p:nvGraphicFramePr>
        <p:xfrm>
          <a:off x="3888234" y="1758300"/>
          <a:ext cx="1079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Objet d’environnement du Gestionnaire de liaisons" showAsIcon="1" r:id="rId7" imgW="1079640" imgH="685800" progId="Package">
                  <p:embed/>
                </p:oleObj>
              </mc:Choice>
              <mc:Fallback>
                <p:oleObj name="Objet d’environnement du Gestionnaire de liaisons" showAsIcon="1" r:id="rId7" imgW="107964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88234" y="1758300"/>
                        <a:ext cx="10795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9812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contenu 11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67544" y="2492896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</a:t>
            </a:r>
          </a:p>
          <a:p>
            <a:pPr marL="0" indent="0" algn="ctr">
              <a:buNone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Arabe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Créole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Français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Anglais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 Espagnol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Arménien  </a:t>
            </a:r>
          </a:p>
          <a:p>
            <a:pPr algn="ctr">
              <a:buFont typeface="Wingdings" panose="05000000000000000000" pitchFamily="2" charset="2"/>
              <a:buChar char="v"/>
            </a:pPr>
            <a:endParaRPr lang="fr-FR" dirty="0" smtClean="0"/>
          </a:p>
          <a:p>
            <a:pPr algn="ctr">
              <a:buFont typeface="Wingdings" panose="05000000000000000000" pitchFamily="2" charset="2"/>
              <a:buChar char="v"/>
            </a:pPr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427984" y="2492896"/>
            <a:ext cx="352044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Pays</a:t>
            </a:r>
          </a:p>
          <a:p>
            <a:pPr marL="0" indent="0" algn="ctr">
              <a:buNone/>
            </a:pPr>
            <a:endParaRPr lang="fr-FR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États-Unis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Arménie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Liban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/>
              <a:t>Mexique 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Haïti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 smtClean="0"/>
              <a:t>Canada (Québec)</a:t>
            </a:r>
          </a:p>
        </p:txBody>
      </p:sp>
      <p:sp>
        <p:nvSpPr>
          <p:cNvPr id="17" name="ZoneTexte 16"/>
          <p:cNvSpPr txBox="1"/>
          <p:nvPr>
            <p:custDataLst>
              <p:tags r:id="rId4"/>
            </p:custDataLst>
          </p:nvPr>
        </p:nvSpPr>
        <p:spPr>
          <a:xfrm>
            <a:off x="1115616" y="260648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Eskè </a:t>
            </a:r>
            <a:r>
              <a:rPr lang="fr-CA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deja visite l'ò peyi </a:t>
            </a:r>
            <a:r>
              <a:rPr lang="fr-CA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endParaRPr lang="fr-FR" sz="3200" b="1" dirty="0" smtClean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3200" b="1" dirty="0" smtClean="0">
                <a:solidFill>
                  <a:srgbClr val="C00000"/>
                </a:solidFill>
              </a:rPr>
              <a:t>Extrait 6</a:t>
            </a:r>
            <a:endParaRPr lang="fr-FR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672566425"/>
              </p:ext>
            </p:extLst>
          </p:nvPr>
        </p:nvGraphicFramePr>
        <p:xfrm>
          <a:off x="3888234" y="1830308"/>
          <a:ext cx="1079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Objet d’environnement du Gestionnaire de liaisons" showAsIcon="1" r:id="rId7" imgW="1079640" imgH="685800" progId="Package">
                  <p:embed/>
                </p:oleObj>
              </mc:Choice>
              <mc:Fallback>
                <p:oleObj name="Objet d’environnement du Gestionnaire de liaisons" showAsIcon="1" r:id="rId7" imgW="1079640" imgH="685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88234" y="1830308"/>
                        <a:ext cx="10795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057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92174853"/>
              </p:ext>
            </p:extLst>
          </p:nvPr>
        </p:nvGraphicFramePr>
        <p:xfrm>
          <a:off x="258844" y="764704"/>
          <a:ext cx="7632849" cy="5770926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544283"/>
                <a:gridCol w="2544283"/>
                <a:gridCol w="2544283"/>
              </a:tblGrid>
              <a:tr h="99655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Langue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Pays 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fr-FR" dirty="0" smtClean="0"/>
                        <a:t>Avez-vous déjà</a:t>
                      </a:r>
                      <a:r>
                        <a:rPr lang="fr-FR" baseline="0" dirty="0" smtClean="0"/>
                        <a:t> visité un autre pays ?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Arabe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États-Unis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¿Ya han visitado otro país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Créole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Arménie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en-US" dirty="0" smtClean="0"/>
                        <a:t>Have you ever visited another  country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Français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Liban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608194">
                <a:tc>
                  <a:txBody>
                    <a:bodyPr/>
                    <a:lstStyle/>
                    <a:p>
                      <a:r>
                        <a:rPr lang="ar-DZ" sz="2000" b="1" dirty="0" smtClean="0"/>
                        <a:t>هل سافر تَ إلى بلادٍ أخرَى؟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Anglais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Mexique 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hy-AM" dirty="0" smtClean="0"/>
                        <a:t>Առաջ  ուրիշ  երկիր այցելած եք </a:t>
                      </a:r>
                      <a:r>
                        <a:rPr lang="en-CA" dirty="0" smtClean="0"/>
                        <a:t>’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Espagnol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Haïti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fr-CA" dirty="0" smtClean="0"/>
                        <a:t>Eskè ou deja visite l'ò peyi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Arménien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Canada</a:t>
                      </a:r>
                      <a:r>
                        <a:rPr lang="fr-CA" baseline="0" dirty="0" smtClean="0"/>
                        <a:t> ( Québec 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>
            <p:custDataLst>
              <p:tags r:id="rId2"/>
            </p:custDataLst>
          </p:nvPr>
        </p:nvSpPr>
        <p:spPr>
          <a:xfrm>
            <a:off x="1115616" y="0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Exemple</a:t>
            </a:r>
            <a:r>
              <a:rPr lang="fr-FR" sz="3600" dirty="0" smtClean="0">
                <a:solidFill>
                  <a:srgbClr val="0099CC"/>
                </a:solidFill>
              </a:rPr>
              <a:t> </a:t>
            </a:r>
            <a:endParaRPr lang="fr-FR" sz="3600" dirty="0">
              <a:solidFill>
                <a:srgbClr val="0099CC"/>
              </a:solidFill>
            </a:endParaRPr>
          </a:p>
        </p:txBody>
      </p:sp>
      <p:cxnSp>
        <p:nvCxnSpPr>
          <p:cNvPr id="3" name="Connecteur droit avec flèche 2"/>
          <p:cNvCxnSpPr/>
          <p:nvPr>
            <p:custDataLst>
              <p:tags r:id="rId3"/>
            </p:custDataLst>
          </p:nvPr>
        </p:nvCxnSpPr>
        <p:spPr>
          <a:xfrm>
            <a:off x="2771800" y="2564904"/>
            <a:ext cx="792088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en angle 12"/>
          <p:cNvCxnSpPr/>
          <p:nvPr>
            <p:custDataLst>
              <p:tags r:id="rId4"/>
            </p:custDataLst>
          </p:nvPr>
        </p:nvCxnSpPr>
        <p:spPr>
          <a:xfrm rot="16200000" flipH="1">
            <a:off x="3823106" y="4617132"/>
            <a:ext cx="2736304" cy="648072"/>
          </a:xfrm>
          <a:prstGeom prst="bentConnector3">
            <a:avLst>
              <a:gd name="adj1" fmla="val 1200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67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95141352"/>
              </p:ext>
            </p:extLst>
          </p:nvPr>
        </p:nvGraphicFramePr>
        <p:xfrm>
          <a:off x="122153" y="463680"/>
          <a:ext cx="7632849" cy="6039167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544283"/>
                <a:gridCol w="2544283"/>
                <a:gridCol w="2544283"/>
              </a:tblGrid>
              <a:tr h="112126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Phrase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Langue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Pays 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Avez-vous déjà</a:t>
                      </a:r>
                      <a:r>
                        <a:rPr lang="fr-FR" baseline="0" dirty="0" smtClean="0"/>
                        <a:t> visité un autre pays ? 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Arabe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États-Unis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rgbClr val="C00000"/>
                          </a:solidFill>
                        </a:rPr>
                        <a:t>¿Ya han visitado otro país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Créole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Arménie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9966FF"/>
                          </a:solidFill>
                        </a:rPr>
                        <a:t>Have you ever visited another  country ?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Français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Liban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618343">
                <a:tc>
                  <a:txBody>
                    <a:bodyPr/>
                    <a:lstStyle/>
                    <a:p>
                      <a:r>
                        <a:rPr lang="ar-DZ" sz="2000" b="1" dirty="0" smtClean="0">
                          <a:solidFill>
                            <a:srgbClr val="FF5050"/>
                          </a:solidFill>
                        </a:rPr>
                        <a:t>هل سافر تَ إلى بلادٍ أخرَى؟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Anglais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Mexique 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hy-AM" dirty="0" smtClean="0">
                          <a:solidFill>
                            <a:srgbClr val="002060"/>
                          </a:solidFill>
                        </a:rPr>
                        <a:t>Առաջ  ուրիշ  երկիր այցելած եք </a:t>
                      </a:r>
                      <a:r>
                        <a:rPr lang="en-CA" dirty="0" smtClean="0">
                          <a:solidFill>
                            <a:srgbClr val="002060"/>
                          </a:solidFill>
                        </a:rPr>
                        <a:t>’</a:t>
                      </a:r>
                      <a:endParaRPr lang="hy-AM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Espagnol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Haïti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833235">
                <a:tc>
                  <a:txBody>
                    <a:bodyPr/>
                    <a:lstStyle/>
                    <a:p>
                      <a:r>
                        <a:rPr lang="fr-CA" b="1" dirty="0" smtClean="0">
                          <a:solidFill>
                            <a:srgbClr val="00B050"/>
                          </a:solidFill>
                        </a:rPr>
                        <a:t>Eskè ou deja visite l'ò peyi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Arménien</a:t>
                      </a:r>
                      <a:r>
                        <a:rPr lang="fr-CA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 dirty="0" smtClean="0"/>
                        <a:t>Canada</a:t>
                      </a:r>
                      <a:r>
                        <a:rPr lang="fr-CA" baseline="0" dirty="0" smtClean="0"/>
                        <a:t> ( Québec 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>
            <p:custDataLst>
              <p:tags r:id="rId2"/>
            </p:custDataLst>
          </p:nvPr>
        </p:nvSpPr>
        <p:spPr>
          <a:xfrm>
            <a:off x="965862" y="-95564"/>
            <a:ext cx="6192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</a:rPr>
              <a:t>Correction</a:t>
            </a:r>
            <a:endParaRPr lang="fr-FR" sz="36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49" y="2224779"/>
            <a:ext cx="1242356" cy="1647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283" y="3573016"/>
            <a:ext cx="944563" cy="300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Connecteur droit avec flèche 2"/>
          <p:cNvCxnSpPr/>
          <p:nvPr>
            <p:custDataLst>
              <p:tags r:id="rId5"/>
            </p:custDataLst>
          </p:nvPr>
        </p:nvCxnSpPr>
        <p:spPr>
          <a:xfrm>
            <a:off x="2418161" y="2796061"/>
            <a:ext cx="1073719" cy="2577155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en angle 6"/>
          <p:cNvCxnSpPr/>
          <p:nvPr>
            <p:custDataLst>
              <p:tags r:id="rId6"/>
            </p:custDataLst>
          </p:nvPr>
        </p:nvCxnSpPr>
        <p:spPr>
          <a:xfrm flipV="1">
            <a:off x="4598746" y="4705854"/>
            <a:ext cx="1557430" cy="833892"/>
          </a:xfrm>
          <a:prstGeom prst="bent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en angle 9"/>
          <p:cNvCxnSpPr/>
          <p:nvPr>
            <p:custDataLst>
              <p:tags r:id="rId7"/>
            </p:custDataLst>
          </p:nvPr>
        </p:nvCxnSpPr>
        <p:spPr>
          <a:xfrm rot="5400000" flipH="1" flipV="1">
            <a:off x="3878416" y="2700121"/>
            <a:ext cx="2664296" cy="1080120"/>
          </a:xfrm>
          <a:prstGeom prst="bentConnector3">
            <a:avLst>
              <a:gd name="adj1" fmla="val 50000"/>
            </a:avLst>
          </a:prstGeom>
          <a:ln>
            <a:solidFill>
              <a:srgbClr val="9966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>
            <p:custDataLst>
              <p:tags r:id="rId8"/>
            </p:custDataLst>
          </p:nvPr>
        </p:nvCxnSpPr>
        <p:spPr>
          <a:xfrm flipV="1">
            <a:off x="2418161" y="2114080"/>
            <a:ext cx="1189972" cy="2591774"/>
          </a:xfrm>
          <a:prstGeom prst="straightConnector1">
            <a:avLst/>
          </a:prstGeom>
          <a:ln>
            <a:solidFill>
              <a:srgbClr val="FF505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/>
          <p:nvPr>
            <p:custDataLst>
              <p:tags r:id="rId9"/>
            </p:custDataLst>
          </p:nvPr>
        </p:nvCxnSpPr>
        <p:spPr>
          <a:xfrm>
            <a:off x="3938578" y="2224779"/>
            <a:ext cx="3233035" cy="1700042"/>
          </a:xfrm>
          <a:prstGeom prst="bentConnector3">
            <a:avLst>
              <a:gd name="adj1" fmla="val 50000"/>
            </a:avLst>
          </a:prstGeom>
          <a:ln>
            <a:solidFill>
              <a:srgbClr val="FF505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>
            <p:custDataLst>
              <p:tags r:id="rId10"/>
            </p:custDataLst>
          </p:nvPr>
        </p:nvCxnSpPr>
        <p:spPr>
          <a:xfrm>
            <a:off x="2417694" y="5517232"/>
            <a:ext cx="1070101" cy="833827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Connecteur en angle 36"/>
          <p:cNvCxnSpPr/>
          <p:nvPr>
            <p:custDataLst>
              <p:tags r:id="rId11"/>
            </p:custDataLst>
          </p:nvPr>
        </p:nvCxnSpPr>
        <p:spPr>
          <a:xfrm rot="5400000" flipH="1" flipV="1">
            <a:off x="3651031" y="3933055"/>
            <a:ext cx="3426115" cy="1152128"/>
          </a:xfrm>
          <a:prstGeom prst="bentConnector3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/>
          <p:nvPr>
            <p:custDataLst>
              <p:tags r:id="rId12"/>
            </p:custDataLst>
          </p:nvPr>
        </p:nvCxnSpPr>
        <p:spPr>
          <a:xfrm flipV="1">
            <a:off x="2417694" y="2778705"/>
            <a:ext cx="1182111" cy="3572354"/>
          </a:xfrm>
          <a:prstGeom prst="straightConnector1">
            <a:avLst/>
          </a:prstGeom>
          <a:ln>
            <a:solidFill>
              <a:srgbClr val="0099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Connecteur en angle 51"/>
          <p:cNvCxnSpPr/>
          <p:nvPr>
            <p:custDataLst>
              <p:tags r:id="rId13"/>
            </p:custDataLst>
          </p:nvPr>
        </p:nvCxnSpPr>
        <p:spPr>
          <a:xfrm>
            <a:off x="3881876" y="2936754"/>
            <a:ext cx="3259373" cy="2580478"/>
          </a:xfrm>
          <a:prstGeom prst="bentConnector3">
            <a:avLst>
              <a:gd name="adj1" fmla="val 50000"/>
            </a:avLst>
          </a:prstGeom>
          <a:ln>
            <a:solidFill>
              <a:srgbClr val="0099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>
            <p:custDataLst>
              <p:tags r:id="rId14"/>
            </p:custDataLst>
          </p:nvPr>
        </p:nvCxnSpPr>
        <p:spPr>
          <a:xfrm>
            <a:off x="2418161" y="3789040"/>
            <a:ext cx="438168" cy="916814"/>
          </a:xfrm>
          <a:prstGeom prst="straightConnector1">
            <a:avLst/>
          </a:prstGeom>
          <a:ln>
            <a:solidFill>
              <a:srgbClr val="9966FF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50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697</TotalTime>
  <Words>348</Words>
  <Application>Microsoft Office PowerPoint</Application>
  <PresentationFormat>Affichage à l'écran (4:3)</PresentationFormat>
  <Paragraphs>189</Paragraphs>
  <Slides>11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Opulent</vt:lpstr>
      <vt:lpstr>Objet d’environnement du Gestionnaire de liaisons</vt:lpstr>
      <vt:lpstr> Question de langue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Tamara Alameddine</dc:creator>
  <cp:lastModifiedBy>Tamara Alameddine </cp:lastModifiedBy>
  <cp:revision>58</cp:revision>
  <dcterms:created xsi:type="dcterms:W3CDTF">2013-12-15T17:37:26Z</dcterms:created>
  <dcterms:modified xsi:type="dcterms:W3CDTF">2013-12-17T03:20:29Z</dcterms:modified>
</cp:coreProperties>
</file>